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41" r:id="rId3"/>
    <p:sldId id="283" r:id="rId4"/>
    <p:sldId id="279" r:id="rId5"/>
    <p:sldId id="280" r:id="rId6"/>
    <p:sldId id="282" r:id="rId7"/>
    <p:sldId id="339" r:id="rId8"/>
    <p:sldId id="275" r:id="rId9"/>
    <p:sldId id="277" r:id="rId10"/>
    <p:sldId id="285" r:id="rId11"/>
    <p:sldId id="287" r:id="rId12"/>
    <p:sldId id="289" r:id="rId13"/>
    <p:sldId id="291" r:id="rId14"/>
    <p:sldId id="293" r:id="rId15"/>
    <p:sldId id="295" r:id="rId16"/>
    <p:sldId id="297" r:id="rId17"/>
    <p:sldId id="299" r:id="rId18"/>
    <p:sldId id="301" r:id="rId19"/>
    <p:sldId id="303" r:id="rId20"/>
    <p:sldId id="305" r:id="rId21"/>
    <p:sldId id="355" r:id="rId22"/>
    <p:sldId id="350" r:id="rId23"/>
    <p:sldId id="352" r:id="rId24"/>
    <p:sldId id="307" r:id="rId25"/>
    <p:sldId id="309" r:id="rId26"/>
    <p:sldId id="311" r:id="rId27"/>
    <p:sldId id="313" r:id="rId28"/>
    <p:sldId id="315" r:id="rId29"/>
    <p:sldId id="317" r:id="rId30"/>
    <p:sldId id="319" r:id="rId31"/>
    <p:sldId id="321" r:id="rId32"/>
    <p:sldId id="323" r:id="rId33"/>
    <p:sldId id="325" r:id="rId34"/>
    <p:sldId id="327" r:id="rId35"/>
    <p:sldId id="330" r:id="rId36"/>
    <p:sldId id="332" r:id="rId37"/>
    <p:sldId id="329" r:id="rId38"/>
    <p:sldId id="334" r:id="rId39"/>
    <p:sldId id="336" r:id="rId40"/>
    <p:sldId id="344" r:id="rId41"/>
    <p:sldId id="348" r:id="rId42"/>
    <p:sldId id="345" r:id="rId43"/>
    <p:sldId id="342" r:id="rId44"/>
    <p:sldId id="343" r:id="rId45"/>
    <p:sldId id="340" r:id="rId46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7-09-25T17:35:29.9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7072 16431</inkml:trace>
  <inkml:trace contextRef="#ctx0" brushRef="#br0" timeOffset="32078.125">9358 18074,'0'0,"24"0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วงรี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วงรี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ชื่อเรื่อง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22" name="ชื่อเรื่องรอง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6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926154-9ED1-4086-982F-83DB31A1FB44}" type="datetimeFigureOut">
              <a:rPr lang="th-TH"/>
              <a:pPr>
                <a:defRPr/>
              </a:pPr>
              <a:t>08/09/60</a:t>
            </a:fld>
            <a:endParaRPr lang="th-TH"/>
          </a:p>
        </p:txBody>
      </p:sp>
      <p:sp>
        <p:nvSpPr>
          <p:cNvPr id="7" name="ตัวยึดท้ายกระดา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8" name="ตัวยึดหมายเลขภาพนิ่ง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5FC7BF-0C4C-49A8-B922-5749E21C7B6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20423-FE23-4D73-904E-7C7C1DE3E4E2}" type="datetimeFigureOut">
              <a:rPr lang="th-TH"/>
              <a:pPr>
                <a:defRPr/>
              </a:pPr>
              <a:t>08/09/60</a:t>
            </a:fld>
            <a:endParaRPr lang="th-TH"/>
          </a:p>
        </p:txBody>
      </p:sp>
      <p:sp>
        <p:nvSpPr>
          <p:cNvPr id="5" name="ตัวยึดท้ายกระดา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F872C-9D25-491A-89C2-83AC311BFB4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4DCD5-18B4-478D-8A3C-D49DD37115E3}" type="datetimeFigureOut">
              <a:rPr lang="th-TH"/>
              <a:pPr>
                <a:defRPr/>
              </a:pPr>
              <a:t>08/09/60</a:t>
            </a:fld>
            <a:endParaRPr lang="th-TH"/>
          </a:p>
        </p:txBody>
      </p:sp>
      <p:sp>
        <p:nvSpPr>
          <p:cNvPr id="5" name="ตัวยึดท้ายกระดา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E693E-8559-4F03-A8E9-3D377D45168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7812A-BE90-4992-922C-E883B5FB0E6C}" type="datetimeFigureOut">
              <a:rPr lang="th-TH"/>
              <a:pPr>
                <a:defRPr/>
              </a:pPr>
              <a:t>08/09/60</a:t>
            </a:fld>
            <a:endParaRPr lang="th-TH"/>
          </a:p>
        </p:txBody>
      </p:sp>
      <p:sp>
        <p:nvSpPr>
          <p:cNvPr id="5" name="ตัวยึดท้ายกระดา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1CA1D-2D37-46A1-8241-2F6AADBD6EA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สี่เหลี่ยมผืนผ้า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วงรี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วงรี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E81B2F-4D7C-45EE-810F-F1E97285D3A3}" type="datetimeFigureOut">
              <a:rPr lang="th-TH"/>
              <a:pPr>
                <a:defRPr/>
              </a:pPr>
              <a:t>08/09/60</a:t>
            </a:fld>
            <a:endParaRPr lang="th-TH"/>
          </a:p>
        </p:txBody>
      </p:sp>
      <p:sp>
        <p:nvSpPr>
          <p:cNvPr id="9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10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B9270A-1B6F-40BD-813D-A10DB344CA3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35172-8043-4341-9A07-81E6DC7374B0}" type="datetimeFigureOut">
              <a:rPr lang="th-TH"/>
              <a:pPr>
                <a:defRPr/>
              </a:pPr>
              <a:t>08/09/60</a:t>
            </a:fld>
            <a:endParaRPr lang="th-TH"/>
          </a:p>
        </p:txBody>
      </p:sp>
      <p:sp>
        <p:nvSpPr>
          <p:cNvPr id="6" name="ตัวยึดท้ายกระดา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68AD2-5B07-464C-8B18-43CC9EBC295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AAC14A-0C4C-4C7F-A812-335BBCCDCF0D}" type="datetimeFigureOut">
              <a:rPr lang="th-TH"/>
              <a:pPr>
                <a:defRPr/>
              </a:pPr>
              <a:t>08/09/60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45F5DE-3E1E-4983-8DCC-F1EAE74E44F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97FDE-4A89-4190-B773-026654ACA1A6}" type="datetimeFigureOut">
              <a:rPr lang="th-TH"/>
              <a:pPr>
                <a:defRPr/>
              </a:pPr>
              <a:t>08/09/60</a:t>
            </a:fld>
            <a:endParaRPr lang="th-TH"/>
          </a:p>
        </p:txBody>
      </p:sp>
      <p:sp>
        <p:nvSpPr>
          <p:cNvPr id="4" name="ตัวยึดท้ายกระดา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F50E3-29E3-4BFB-8A5A-68B498D0FFD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สี่เหลี่ยมผืนผ้า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C6C547-DBF2-4991-A63C-021300C315B9}" type="datetimeFigureOut">
              <a:rPr lang="th-TH"/>
              <a:pPr>
                <a:defRPr/>
              </a:pPr>
              <a:t>08/09/60</a:t>
            </a:fld>
            <a:endParaRPr lang="th-TH"/>
          </a:p>
        </p:txBody>
      </p:sp>
      <p:sp>
        <p:nvSpPr>
          <p:cNvPr id="5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49ABC2-4BD5-41E7-8601-AA993E4A0AC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20C176-6EB8-4342-94E8-03F91B55552B}" type="datetimeFigureOut">
              <a:rPr lang="th-TH"/>
              <a:pPr>
                <a:defRPr/>
              </a:pPr>
              <a:t>08/09/60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2B8021-CFDC-44E0-BC1B-43BA4D33D43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แผนผังลำดับงาน: กระบวนการ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แผนผังลำดับงาน: กระบวนการ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9FABEC-7F2D-4F55-8BF0-6A235391D59F}" type="datetimeFigureOut">
              <a:rPr lang="th-TH"/>
              <a:pPr>
                <a:defRPr/>
              </a:pPr>
              <a:t>08/09/60</a:t>
            </a:fld>
            <a:endParaRPr lang="th-TH"/>
          </a:p>
        </p:txBody>
      </p:sp>
      <p:sp>
        <p:nvSpPr>
          <p:cNvPr id="9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10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9E1CA8-E48B-46F4-B92E-0B153147185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4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วงกลม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วงรี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โดนัท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ตัวยึดชื่อเรื่อง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033" name="ตัวยึดข้อความ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  <p:sp>
        <p:nvSpPr>
          <p:cNvPr id="24" name="ตัวยึดวันที่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DD22598-D1E4-45A1-91C9-8CF4205922D3}" type="datetimeFigureOut">
              <a:rPr lang="th-TH"/>
              <a:pPr>
                <a:defRPr/>
              </a:pPr>
              <a:t>08/09/60</a:t>
            </a:fld>
            <a:endParaRPr lang="th-TH"/>
          </a:p>
        </p:txBody>
      </p:sp>
      <p:sp>
        <p:nvSpPr>
          <p:cNvPr id="10" name="ตัวยึดท้ายกระดา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22" name="ตัวยึดหมายเลขภาพนิ่ง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A71751E-4F1B-4254-803A-A274B936348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19" r:id="rId2"/>
    <p:sldLayoutId id="2147483725" r:id="rId3"/>
    <p:sldLayoutId id="2147483720" r:id="rId4"/>
    <p:sldLayoutId id="2147483726" r:id="rId5"/>
    <p:sldLayoutId id="2147483721" r:id="rId6"/>
    <p:sldLayoutId id="2147483727" r:id="rId7"/>
    <p:sldLayoutId id="2147483728" r:id="rId8"/>
    <p:sldLayoutId id="2147483729" r:id="rId9"/>
    <p:sldLayoutId id="2147483722" r:id="rId10"/>
    <p:sldLayoutId id="21474837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Trebuchet MS" pitchFamily="34" charset="0"/>
          <a:cs typeface="IrisUPC" pitchFamily="34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Trebuchet MS" pitchFamily="34" charset="0"/>
          <a:cs typeface="IrisUPC" pitchFamily="34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Trebuchet MS" pitchFamily="34" charset="0"/>
          <a:cs typeface="IrisUPC" pitchFamily="34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Trebuchet MS" pitchFamily="34" charset="0"/>
          <a:cs typeface="IrisUPC" pitchFamily="34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Trebuchet MS" pitchFamily="34" charset="0"/>
          <a:cs typeface="IrisUPC" pitchFamily="34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Trebuchet MS" pitchFamily="34" charset="0"/>
          <a:cs typeface="IrisUPC" pitchFamily="34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Trebuchet MS" pitchFamily="34" charset="0"/>
          <a:cs typeface="IrisUPC" pitchFamily="34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Trebuchet MS" pitchFamily="34" charset="0"/>
          <a:cs typeface="IrisUPC" pitchFamily="34" charset="-34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42910" y="476673"/>
            <a:ext cx="7772400" cy="12241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8800" b="1" dirty="0" smtClean="0">
                <a:solidFill>
                  <a:srgbClr val="7030A0"/>
                </a:solidFill>
                <a:latin typeface="Circular" pitchFamily="2" charset="0"/>
                <a:cs typeface="Circular" pitchFamily="2" charset="0"/>
              </a:rPr>
              <a:t>  การลงรหัสโรค</a:t>
            </a:r>
            <a:endParaRPr lang="th-TH" sz="8800" b="1" dirty="0">
              <a:solidFill>
                <a:srgbClr val="7030A0"/>
              </a:solidFill>
              <a:latin typeface="Circular" pitchFamily="2" charset="0"/>
              <a:cs typeface="Circular" pitchFamily="2" charset="0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915816" y="1772816"/>
            <a:ext cx="5929313" cy="4870872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th-TH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การบันทึกรหัสการคัดกรอง</a:t>
            </a:r>
            <a:r>
              <a:rPr lang="th-TH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บุหรี่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endParaRPr lang="th-TH" sz="2800" b="1" dirty="0" smtClean="0">
              <a:solidFill>
                <a:srgbClr val="FF0000"/>
              </a:solidFill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th-TH" sz="2800" b="1" dirty="0" smtClean="0">
                <a:solidFill>
                  <a:srgbClr val="FF0000"/>
                </a:solidFill>
              </a:rPr>
              <a:t>นางกาญจน์วจี จตุเทน 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th-TH" sz="2800" b="1" dirty="0" smtClean="0">
                <a:solidFill>
                  <a:srgbClr val="FF0000"/>
                </a:solidFill>
              </a:rPr>
              <a:t>พยาบาลวิชาชีพชำนาญการ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endParaRPr lang="en-GB" sz="2800" b="1" dirty="0" smtClean="0">
              <a:solidFill>
                <a:srgbClr val="FF0000"/>
              </a:solidFill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th-TH" sz="2800" b="1" dirty="0" smtClean="0">
                <a:solidFill>
                  <a:srgbClr val="FF0000"/>
                </a:solidFill>
              </a:rPr>
              <a:t>หัวหน้างานวิจัยและพัฒนา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th-TH" sz="2800" b="1" dirty="0" smtClean="0">
                <a:solidFill>
                  <a:srgbClr val="FF0000"/>
                </a:solidFill>
              </a:rPr>
              <a:t>กลุ่ม</a:t>
            </a:r>
            <a:r>
              <a:rPr lang="th-TH" sz="2800" b="1" smtClean="0">
                <a:solidFill>
                  <a:srgbClr val="FF0000"/>
                </a:solidFill>
              </a:rPr>
              <a:t>การพยาบาลและ</a:t>
            </a:r>
            <a:endParaRPr lang="th-TH" sz="2800" b="1" dirty="0" smtClean="0">
              <a:solidFill>
                <a:srgbClr val="FF0000"/>
              </a:solidFill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th-TH" sz="2800" b="1" dirty="0" smtClean="0">
                <a:solidFill>
                  <a:srgbClr val="FF0000"/>
                </a:solidFill>
              </a:rPr>
              <a:t>คลินิกฟ้าใส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th-TH" sz="2800" b="1" dirty="0" smtClean="0">
                <a:solidFill>
                  <a:srgbClr val="FF0000"/>
                </a:solidFill>
              </a:rPr>
              <a:t>โรงพยาบาลเสลภูมิ</a:t>
            </a:r>
            <a:endParaRPr lang="th-TH" sz="2800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Administrator\Desktop\S__48333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3024336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5-Point Star 3"/>
          <p:cNvSpPr/>
          <p:nvPr/>
        </p:nvSpPr>
        <p:spPr>
          <a:xfrm>
            <a:off x="4355976" y="4208512"/>
            <a:ext cx="432048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5-Point Star 4"/>
          <p:cNvSpPr/>
          <p:nvPr/>
        </p:nvSpPr>
        <p:spPr>
          <a:xfrm>
            <a:off x="6473583" y="5284828"/>
            <a:ext cx="360040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520" y="332656"/>
            <a:ext cx="871296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11560" y="2852936"/>
            <a:ext cx="1872208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chemeClr val="bg1"/>
                </a:solidFill>
              </a:rPr>
              <a:t>บันทึกการ</a:t>
            </a:r>
          </a:p>
          <a:p>
            <a:r>
              <a:rPr lang="th-TH" sz="2000" b="1" dirty="0" smtClean="0">
                <a:solidFill>
                  <a:schemeClr val="bg1"/>
                </a:solidFill>
              </a:rPr>
              <a:t>ส่งตรวจ</a:t>
            </a:r>
            <a:endParaRPr lang="th-TH" sz="2000" b="1" dirty="0">
              <a:solidFill>
                <a:schemeClr val="bg1"/>
              </a:solidFill>
            </a:endParaRPr>
          </a:p>
        </p:txBody>
      </p:sp>
      <p:cxnSp>
        <p:nvCxnSpPr>
          <p:cNvPr id="5" name="ลูกศรเชื่อมต่อแบบตรง 4"/>
          <p:cNvCxnSpPr/>
          <p:nvPr/>
        </p:nvCxnSpPr>
        <p:spPr>
          <a:xfrm>
            <a:off x="2483768" y="3356992"/>
            <a:ext cx="57606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171602" y="3068960"/>
            <a:ext cx="1504854" cy="132343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solidFill>
                  <a:srgbClr val="FFFF00"/>
                </a:solidFill>
              </a:rPr>
              <a:t>ประเภท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-</a:t>
            </a:r>
            <a:r>
              <a:rPr lang="th-TH" sz="1600" b="1" dirty="0" smtClean="0">
                <a:solidFill>
                  <a:schemeClr val="bg1"/>
                </a:solidFill>
              </a:rPr>
              <a:t>คนไข้ทั่วไป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- </a:t>
            </a:r>
            <a:r>
              <a:rPr lang="th-TH" sz="1600" b="1" dirty="0" smtClean="0">
                <a:solidFill>
                  <a:schemeClr val="bg1"/>
                </a:solidFill>
              </a:rPr>
              <a:t>ออกหน่วย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- PCU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-</a:t>
            </a:r>
            <a:r>
              <a:rPr lang="th-TH" sz="1600" b="1" dirty="0" smtClean="0">
                <a:solidFill>
                  <a:schemeClr val="bg1"/>
                </a:solidFill>
              </a:rPr>
              <a:t> เยี่ยมบ้าน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647959" y="3201072"/>
            <a:ext cx="1224136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9" name="ลูกศรเชื่อมต่อแบบตรง 8"/>
          <p:cNvCxnSpPr/>
          <p:nvPr/>
        </p:nvCxnSpPr>
        <p:spPr>
          <a:xfrm flipH="1" flipV="1">
            <a:off x="6595539" y="3453100"/>
            <a:ext cx="576064" cy="119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73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536" y="188640"/>
            <a:ext cx="8424936" cy="636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สี่เหลี่ยมผืนผ้า 2"/>
          <p:cNvSpPr/>
          <p:nvPr/>
        </p:nvSpPr>
        <p:spPr>
          <a:xfrm>
            <a:off x="2123728" y="188640"/>
            <a:ext cx="1584176" cy="936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5" name="ลูกศรเชื่อมต่อแบบตรง 4"/>
          <p:cNvCxnSpPr/>
          <p:nvPr/>
        </p:nvCxnSpPr>
        <p:spPr>
          <a:xfrm flipV="1">
            <a:off x="2749677" y="1196752"/>
            <a:ext cx="0" cy="1800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35696" y="2924944"/>
            <a:ext cx="3888432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chemeClr val="bg1"/>
                </a:solidFill>
              </a:rPr>
              <a:t> ระบบคัดกรอง</a:t>
            </a:r>
            <a:endParaRPr lang="th-TH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53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536" y="476672"/>
            <a:ext cx="849694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สี่เหลี่ยมผืนผ้า 2"/>
          <p:cNvSpPr/>
          <p:nvPr/>
        </p:nvSpPr>
        <p:spPr>
          <a:xfrm>
            <a:off x="2411760" y="3212976"/>
            <a:ext cx="2376264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5" name="ลูกศรเชื่อมต่อแบบตรง 4"/>
          <p:cNvCxnSpPr/>
          <p:nvPr/>
        </p:nvCxnSpPr>
        <p:spPr>
          <a:xfrm flipH="1" flipV="1">
            <a:off x="3491880" y="3501008"/>
            <a:ext cx="2736304" cy="9361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28184" y="4221088"/>
            <a:ext cx="2016224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</a:rPr>
              <a:t>ประวัติการ</a:t>
            </a:r>
          </a:p>
          <a:p>
            <a:r>
              <a:rPr lang="th-TH" sz="3200" b="1" dirty="0">
                <a:solidFill>
                  <a:schemeClr val="bg1"/>
                </a:solidFill>
              </a:rPr>
              <a:t> </a:t>
            </a:r>
            <a:r>
              <a:rPr lang="th-TH" sz="3200" b="1" dirty="0" smtClean="0">
                <a:solidFill>
                  <a:schemeClr val="bg1"/>
                </a:solidFill>
              </a:rPr>
              <a:t> สูบบุหรี่</a:t>
            </a:r>
            <a:endParaRPr lang="th-TH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64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332656"/>
            <a:ext cx="804615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สี่เหลี่ยมผืนผ้า 2"/>
          <p:cNvSpPr/>
          <p:nvPr/>
        </p:nvSpPr>
        <p:spPr>
          <a:xfrm>
            <a:off x="2267744" y="3284984"/>
            <a:ext cx="2520280" cy="1080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5" name="ลูกศรเชื่อมต่อแบบตรง 4"/>
          <p:cNvCxnSpPr/>
          <p:nvPr/>
        </p:nvCxnSpPr>
        <p:spPr>
          <a:xfrm flipH="1" flipV="1">
            <a:off x="4572000" y="3501008"/>
            <a:ext cx="1800200" cy="360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72200" y="3565891"/>
            <a:ext cx="1944216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bg1"/>
                </a:solidFill>
              </a:rPr>
              <a:t>   ประวัติ   </a:t>
            </a:r>
          </a:p>
          <a:p>
            <a:r>
              <a:rPr lang="th-TH" sz="2400" b="1" dirty="0" smtClean="0">
                <a:solidFill>
                  <a:schemeClr val="bg1"/>
                </a:solidFill>
              </a:rPr>
              <a:t>การดื่มสุรา</a:t>
            </a:r>
            <a:endParaRPr lang="th-TH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22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7544" y="332656"/>
            <a:ext cx="8234119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สี่เหลี่ยมผืนผ้า 4"/>
          <p:cNvSpPr/>
          <p:nvPr/>
        </p:nvSpPr>
        <p:spPr>
          <a:xfrm>
            <a:off x="683568" y="1628800"/>
            <a:ext cx="648072" cy="57606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วงรี 5"/>
          <p:cNvSpPr/>
          <p:nvPr/>
        </p:nvSpPr>
        <p:spPr>
          <a:xfrm>
            <a:off x="1907704" y="2258825"/>
            <a:ext cx="201622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3347864" y="3861048"/>
            <a:ext cx="3960440" cy="95410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</a:rPr>
              <a:t>บันทึกประวัติการสูบบุหรี่</a:t>
            </a:r>
          </a:p>
          <a:p>
            <a:r>
              <a:rPr lang="th-TH" b="1" dirty="0" smtClean="0">
                <a:solidFill>
                  <a:schemeClr val="bg1"/>
                </a:solidFill>
              </a:rPr>
              <a:t>  การดื่มสุรา</a:t>
            </a:r>
            <a:endParaRPr lang="th-TH" b="1" dirty="0">
              <a:solidFill>
                <a:schemeClr val="bg1"/>
              </a:solidFill>
            </a:endParaRPr>
          </a:p>
        </p:txBody>
      </p:sp>
      <p:cxnSp>
        <p:nvCxnSpPr>
          <p:cNvPr id="11" name="ลูกศรเชื่อมต่อแบบตรง 10"/>
          <p:cNvCxnSpPr/>
          <p:nvPr/>
        </p:nvCxnSpPr>
        <p:spPr>
          <a:xfrm flipH="1" flipV="1">
            <a:off x="3203848" y="2924944"/>
            <a:ext cx="576064" cy="9361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0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3693" y="195567"/>
            <a:ext cx="8352928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วงรี 2"/>
          <p:cNvSpPr/>
          <p:nvPr/>
        </p:nvSpPr>
        <p:spPr>
          <a:xfrm>
            <a:off x="2521219" y="2636912"/>
            <a:ext cx="2880320" cy="136815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545920" y="5915160"/>
              <a:ext cx="831960" cy="591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36560" y="5905800"/>
                <a:ext cx="850680" cy="61056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วงรี 4"/>
          <p:cNvSpPr/>
          <p:nvPr/>
        </p:nvSpPr>
        <p:spPr>
          <a:xfrm>
            <a:off x="2422731" y="2132856"/>
            <a:ext cx="1080120" cy="13030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7" name="ลูกศรเชื่อมต่อแบบตรง 6"/>
          <p:cNvCxnSpPr/>
          <p:nvPr/>
        </p:nvCxnSpPr>
        <p:spPr>
          <a:xfrm>
            <a:off x="3502851" y="1411035"/>
            <a:ext cx="0" cy="8499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22005" y="764704"/>
            <a:ext cx="968981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Dx</a:t>
            </a:r>
            <a:endParaRPr lang="th-TH" sz="36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8064" y="3933056"/>
            <a:ext cx="2232248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-</a:t>
            </a:r>
            <a:r>
              <a:rPr lang="th-TH" sz="1800" b="1" dirty="0" smtClean="0">
                <a:solidFill>
                  <a:schemeClr val="bg1"/>
                </a:solidFill>
              </a:rPr>
              <a:t>แพทย์ผู้วินิจฉัย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-</a:t>
            </a:r>
            <a:r>
              <a:rPr lang="th-TH" sz="1800" b="1" dirty="0" smtClean="0">
                <a:solidFill>
                  <a:schemeClr val="bg1"/>
                </a:solidFill>
              </a:rPr>
              <a:t>รหัส </a:t>
            </a:r>
            <a:r>
              <a:rPr lang="en-US" sz="1800" b="1" dirty="0" smtClean="0">
                <a:solidFill>
                  <a:schemeClr val="bg1"/>
                </a:solidFill>
              </a:rPr>
              <a:t>ICD</a:t>
            </a:r>
            <a:endParaRPr lang="th-TH" sz="1800" b="1" dirty="0">
              <a:solidFill>
                <a:schemeClr val="bg1"/>
              </a:solidFill>
            </a:endParaRPr>
          </a:p>
        </p:txBody>
      </p:sp>
      <p:cxnSp>
        <p:nvCxnSpPr>
          <p:cNvPr id="12" name="ลูกศรเชื่อมต่อแบบตรง 11"/>
          <p:cNvCxnSpPr/>
          <p:nvPr/>
        </p:nvCxnSpPr>
        <p:spPr>
          <a:xfrm flipH="1" flipV="1">
            <a:off x="3275857" y="3140968"/>
            <a:ext cx="1872208" cy="86409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ลูกศรเชื่อมต่อแบบตรง 13"/>
          <p:cNvCxnSpPr/>
          <p:nvPr/>
        </p:nvCxnSpPr>
        <p:spPr>
          <a:xfrm flipH="1" flipV="1">
            <a:off x="2961900" y="3645024"/>
            <a:ext cx="2258172" cy="9565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94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404664"/>
            <a:ext cx="827155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สี่เหลี่ยมผืนผ้า 2"/>
          <p:cNvSpPr/>
          <p:nvPr/>
        </p:nvSpPr>
        <p:spPr>
          <a:xfrm>
            <a:off x="2699792" y="2852936"/>
            <a:ext cx="3168352" cy="165618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5436096" y="4797152"/>
            <a:ext cx="648072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3621863" y="4832865"/>
            <a:ext cx="151216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1800" b="1" dirty="0" smtClean="0"/>
              <a:t>กดบันทึก</a:t>
            </a:r>
            <a:endParaRPr lang="th-TH" sz="1800" b="1" dirty="0"/>
          </a:p>
        </p:txBody>
      </p:sp>
      <p:cxnSp>
        <p:nvCxnSpPr>
          <p:cNvPr id="7" name="ลูกศรเชื่อมต่อแบบตรง 6"/>
          <p:cNvCxnSpPr/>
          <p:nvPr/>
        </p:nvCxnSpPr>
        <p:spPr>
          <a:xfrm>
            <a:off x="5076056" y="5017531"/>
            <a:ext cx="36004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9789" y="3880060"/>
            <a:ext cx="1512168" cy="95410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</a:rPr>
              <a:t>ลงรหัส </a:t>
            </a:r>
            <a:r>
              <a:rPr lang="en-US" b="1" dirty="0" smtClean="0">
                <a:solidFill>
                  <a:schemeClr val="bg1"/>
                </a:solidFill>
              </a:rPr>
              <a:t>ICD 10</a:t>
            </a:r>
            <a:endParaRPr lang="th-TH" b="1" dirty="0">
              <a:solidFill>
                <a:schemeClr val="bg1"/>
              </a:solidFill>
            </a:endParaRPr>
          </a:p>
        </p:txBody>
      </p:sp>
      <p:cxnSp>
        <p:nvCxnSpPr>
          <p:cNvPr id="10" name="ลูกศรเชื่อมต่อแบบตรง 9"/>
          <p:cNvCxnSpPr>
            <a:endCxn id="3" idx="1"/>
          </p:cNvCxnSpPr>
          <p:nvPr/>
        </p:nvCxnSpPr>
        <p:spPr>
          <a:xfrm flipV="1">
            <a:off x="2195736" y="3681028"/>
            <a:ext cx="504056" cy="5400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33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ผู้ป่วยใน</a:t>
            </a:r>
            <a:endParaRPr lang="th-TH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196752"/>
            <a:ext cx="804615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วงรี 2"/>
          <p:cNvSpPr/>
          <p:nvPr/>
        </p:nvSpPr>
        <p:spPr>
          <a:xfrm>
            <a:off x="683568" y="1484784"/>
            <a:ext cx="936104" cy="720080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วงรี 3"/>
          <p:cNvSpPr/>
          <p:nvPr/>
        </p:nvSpPr>
        <p:spPr>
          <a:xfrm>
            <a:off x="3419872" y="1484784"/>
            <a:ext cx="1296144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251520" y="3645024"/>
            <a:ext cx="3096344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</a:rPr>
              <a:t>ระบบงานผู้ป่วยนอก</a:t>
            </a:r>
            <a:endParaRPr lang="th-TH" sz="3600" b="1" dirty="0">
              <a:solidFill>
                <a:schemeClr val="bg1"/>
              </a:solidFill>
            </a:endParaRPr>
          </a:p>
        </p:txBody>
      </p:sp>
      <p:cxnSp>
        <p:nvCxnSpPr>
          <p:cNvPr id="7" name="ลูกศรเชื่อมต่อแบบตรง 6"/>
          <p:cNvCxnSpPr/>
          <p:nvPr/>
        </p:nvCxnSpPr>
        <p:spPr>
          <a:xfrm flipV="1">
            <a:off x="1151620" y="1916832"/>
            <a:ext cx="0" cy="17281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07904" y="2996952"/>
            <a:ext cx="3960440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</a:rPr>
              <a:t>ระบบห้องทำงานแพทย์</a:t>
            </a:r>
            <a:endParaRPr lang="th-TH" sz="3600" b="1" dirty="0">
              <a:solidFill>
                <a:schemeClr val="bg1"/>
              </a:solidFill>
            </a:endParaRPr>
          </a:p>
        </p:txBody>
      </p:sp>
      <p:cxnSp>
        <p:nvCxnSpPr>
          <p:cNvPr id="10" name="ลูกศรเชื่อมต่อแบบตรง 9"/>
          <p:cNvCxnSpPr/>
          <p:nvPr/>
        </p:nvCxnSpPr>
        <p:spPr>
          <a:xfrm flipV="1">
            <a:off x="4067944" y="1988840"/>
            <a:ext cx="0" cy="1008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97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28" y="476672"/>
            <a:ext cx="842493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สี่เหลี่ยมผืนผ้า 2"/>
          <p:cNvSpPr/>
          <p:nvPr/>
        </p:nvSpPr>
        <p:spPr>
          <a:xfrm>
            <a:off x="395536" y="3140968"/>
            <a:ext cx="1296144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2915816" y="4054101"/>
            <a:ext cx="1944216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solidFill>
                  <a:schemeClr val="bg1"/>
                </a:solidFill>
              </a:rPr>
              <a:t>  ลงรหัส </a:t>
            </a:r>
            <a:r>
              <a:rPr lang="en-US" sz="1800" b="1" dirty="0" smtClean="0">
                <a:solidFill>
                  <a:schemeClr val="bg1"/>
                </a:solidFill>
              </a:rPr>
              <a:t>ICD 10</a:t>
            </a:r>
            <a:endParaRPr lang="th-TH" sz="1800" b="1" dirty="0">
              <a:solidFill>
                <a:schemeClr val="bg1"/>
              </a:solidFill>
            </a:endParaRPr>
          </a:p>
        </p:txBody>
      </p:sp>
      <p:cxnSp>
        <p:nvCxnSpPr>
          <p:cNvPr id="6" name="ตัวเชื่อมต่อหักมุม 5"/>
          <p:cNvCxnSpPr/>
          <p:nvPr/>
        </p:nvCxnSpPr>
        <p:spPr>
          <a:xfrm rot="10800000">
            <a:off x="1043608" y="3933056"/>
            <a:ext cx="1872208" cy="444210"/>
          </a:xfrm>
          <a:prstGeom prst="bentConnector3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5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7544" y="332656"/>
            <a:ext cx="8190172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สี่เหลี่ยมผืนผ้า 3"/>
          <p:cNvSpPr/>
          <p:nvPr/>
        </p:nvSpPr>
        <p:spPr>
          <a:xfrm>
            <a:off x="323528" y="3717032"/>
            <a:ext cx="4824536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6012160" y="4084330"/>
            <a:ext cx="2520280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</a:rPr>
              <a:t>ลงรหัส </a:t>
            </a:r>
            <a:r>
              <a:rPr lang="en-US" dirty="0" smtClean="0">
                <a:solidFill>
                  <a:schemeClr val="bg1"/>
                </a:solidFill>
              </a:rPr>
              <a:t>ICD 10</a:t>
            </a:r>
            <a:endParaRPr lang="th-TH" dirty="0">
              <a:solidFill>
                <a:schemeClr val="bg1"/>
              </a:solidFill>
            </a:endParaRPr>
          </a:p>
        </p:txBody>
      </p:sp>
      <p:cxnSp>
        <p:nvCxnSpPr>
          <p:cNvPr id="7" name="ลูกศรเชื่อมต่อแบบตรง 6"/>
          <p:cNvCxnSpPr/>
          <p:nvPr/>
        </p:nvCxnSpPr>
        <p:spPr>
          <a:xfrm flipH="1">
            <a:off x="5148064" y="4290236"/>
            <a:ext cx="864096" cy="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28855" y="5554106"/>
            <a:ext cx="1728192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solidFill>
                  <a:schemeClr val="bg1"/>
                </a:solidFill>
              </a:rPr>
              <a:t>กดบันทึก</a:t>
            </a:r>
            <a:endParaRPr lang="th-TH" sz="1800" b="1" dirty="0">
              <a:solidFill>
                <a:schemeClr val="bg1"/>
              </a:solidFill>
            </a:endParaRPr>
          </a:p>
        </p:txBody>
      </p:sp>
      <p:cxnSp>
        <p:nvCxnSpPr>
          <p:cNvPr id="13" name="ลูกศรเชื่อมต่อแบบตรง 12"/>
          <p:cNvCxnSpPr/>
          <p:nvPr/>
        </p:nvCxnSpPr>
        <p:spPr>
          <a:xfrm>
            <a:off x="7380312" y="5805264"/>
            <a:ext cx="57606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วงรี 13"/>
          <p:cNvSpPr/>
          <p:nvPr/>
        </p:nvSpPr>
        <p:spPr>
          <a:xfrm>
            <a:off x="8028384" y="5554106"/>
            <a:ext cx="720080" cy="539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195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C:\Users\Administrator\Desktop\S__48332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7"/>
            <a:ext cx="7272808" cy="54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40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7544" y="188640"/>
            <a:ext cx="828092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สี่เหลี่ยมผืนผ้า 2"/>
          <p:cNvSpPr/>
          <p:nvPr/>
        </p:nvSpPr>
        <p:spPr>
          <a:xfrm>
            <a:off x="3317598" y="332656"/>
            <a:ext cx="1296144" cy="6840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610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6521276" cy="1143000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th-TH" dirty="0" smtClean="0">
                <a:solidFill>
                  <a:schemeClr val="bg1"/>
                </a:solidFill>
              </a:rPr>
              <a:t>รหัสการวินิจฉัยและการบริการ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0826" y="1628800"/>
            <a:ext cx="8229600" cy="1108719"/>
          </a:xfrm>
          <a:solidFill>
            <a:schemeClr val="bg2">
              <a:lumMod val="75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US" sz="4200" dirty="0" smtClean="0">
                <a:cs typeface="+mj-cs"/>
              </a:rPr>
              <a:t>F171(Tobacco  use)</a:t>
            </a:r>
            <a:r>
              <a:rPr lang="th-TH" sz="4200" dirty="0" smtClean="0">
                <a:cs typeface="+mj-cs"/>
              </a:rPr>
              <a:t> สูบครั้งคราว / สูบบางวัน  </a:t>
            </a:r>
          </a:p>
          <a:p>
            <a:r>
              <a:rPr lang="en-US" sz="4200" dirty="0" smtClean="0">
                <a:cs typeface="+mj-cs"/>
              </a:rPr>
              <a:t>F172(Tobacco  dependence) </a:t>
            </a:r>
            <a:r>
              <a:rPr lang="th-TH" sz="4200" dirty="0" smtClean="0">
                <a:cs typeface="+mj-cs"/>
              </a:rPr>
              <a:t>สูบทุกวัน ติด</a:t>
            </a:r>
          </a:p>
          <a:p>
            <a:endParaRPr lang="th-TH" dirty="0" smtClean="0"/>
          </a:p>
        </p:txBody>
      </p:sp>
      <p:sp>
        <p:nvSpPr>
          <p:cNvPr id="4" name="ตัวแทนเนื้อหา 2"/>
          <p:cNvSpPr txBox="1">
            <a:spLocks/>
          </p:cNvSpPr>
          <p:nvPr/>
        </p:nvSpPr>
        <p:spPr>
          <a:xfrm>
            <a:off x="107504" y="2924944"/>
            <a:ext cx="8856984" cy="288032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b="1" dirty="0" smtClean="0"/>
              <a:t>F 170 </a:t>
            </a:r>
            <a:r>
              <a:rPr lang="th-TH" sz="3800" b="1" dirty="0" smtClean="0"/>
              <a:t>ความผิดปกติทางจิตและพฤติกรรมที่เกิดจากยาสูบ </a:t>
            </a:r>
          </a:p>
          <a:p>
            <a:pPr marL="0" indent="0">
              <a:buNone/>
            </a:pPr>
            <a:r>
              <a:rPr lang="th-TH" sz="3800" b="1" dirty="0"/>
              <a:t> </a:t>
            </a:r>
            <a:r>
              <a:rPr lang="th-TH" sz="3800" b="1" dirty="0" smtClean="0"/>
              <a:t>               เป็นพิษเฉียบพลัน</a:t>
            </a:r>
          </a:p>
          <a:p>
            <a:r>
              <a:rPr lang="en-US" sz="3800" b="1" dirty="0" smtClean="0"/>
              <a:t>F173   </a:t>
            </a:r>
            <a:r>
              <a:rPr lang="th-TH" sz="3800" b="1" dirty="0" smtClean="0"/>
              <a:t>ความผิดปกติทางจิตและพฤติกรรมที่เกิดจากยาสูบ ภาวะ</a:t>
            </a:r>
            <a:r>
              <a:rPr lang="en-US" sz="3800" b="1" dirty="0" smtClean="0"/>
              <a:t> </a:t>
            </a:r>
          </a:p>
          <a:p>
            <a:pPr marL="0" indent="0">
              <a:buNone/>
            </a:pPr>
            <a:r>
              <a:rPr lang="en-US" sz="3800" b="1" dirty="0"/>
              <a:t> </a:t>
            </a:r>
            <a:r>
              <a:rPr lang="en-US" sz="3800" b="1" dirty="0" smtClean="0"/>
              <a:t>              </a:t>
            </a:r>
            <a:r>
              <a:rPr lang="th-TH" sz="3800" b="1" dirty="0" smtClean="0"/>
              <a:t>ถอนยา</a:t>
            </a:r>
          </a:p>
          <a:p>
            <a:r>
              <a:rPr lang="en-US" sz="3800" b="1" dirty="0" smtClean="0"/>
              <a:t>F 179  </a:t>
            </a:r>
            <a:r>
              <a:rPr lang="th-TH" sz="3800" b="1" dirty="0" smtClean="0"/>
              <a:t>ความผิดปกติทางจิตและพฤติกรรมที่เกิดจากยาสูบ ไม่ระบุ</a:t>
            </a:r>
            <a:r>
              <a:rPr lang="en-US" sz="3800" b="1" dirty="0" smtClean="0"/>
              <a:t> </a:t>
            </a:r>
          </a:p>
          <a:p>
            <a:pPr marL="0" indent="0">
              <a:buNone/>
            </a:pPr>
            <a:r>
              <a:rPr lang="en-US" sz="3800" b="1" dirty="0" smtClean="0"/>
              <a:t>               </a:t>
            </a:r>
            <a:r>
              <a:rPr lang="th-TH" sz="3800" b="1" dirty="0" smtClean="0"/>
              <a:t>รายละเอียด</a:t>
            </a:r>
          </a:p>
          <a:p>
            <a:pPr marL="0" indent="0">
              <a:buNone/>
            </a:pPr>
            <a:endParaRPr lang="th-TH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 </a:t>
            </a:r>
            <a:endParaRPr lang="th-TH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23528" y="5157192"/>
            <a:ext cx="8424936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rgbClr val="FF0000"/>
                </a:solidFill>
              </a:rPr>
              <a:t>การลงข้อมูล  </a:t>
            </a:r>
            <a:r>
              <a:rPr lang="en-US" sz="3600" b="1" dirty="0" smtClean="0">
                <a:solidFill>
                  <a:srgbClr val="FF0000"/>
                </a:solidFill>
              </a:rPr>
              <a:t>ICD  10 </a:t>
            </a:r>
            <a:r>
              <a:rPr lang="th-TH" sz="3600" b="1" dirty="0" smtClean="0">
                <a:solidFill>
                  <a:srgbClr val="FF0000"/>
                </a:solidFill>
              </a:rPr>
              <a:t>ต้องมี  </a:t>
            </a:r>
            <a:r>
              <a:rPr lang="en-US" sz="3600" b="1" dirty="0" smtClean="0">
                <a:solidFill>
                  <a:srgbClr val="FF0000"/>
                </a:solidFill>
              </a:rPr>
              <a:t>F+Z </a:t>
            </a:r>
            <a:r>
              <a:rPr lang="th-TH" sz="3600" b="1" dirty="0" smtClean="0">
                <a:solidFill>
                  <a:srgbClr val="FF0000"/>
                </a:solidFill>
              </a:rPr>
              <a:t>เสมอ</a:t>
            </a:r>
          </a:p>
          <a:p>
            <a:pPr algn="ctr"/>
            <a:r>
              <a:rPr lang="th-TH" sz="3600" b="1" dirty="0" smtClean="0">
                <a:solidFill>
                  <a:srgbClr val="FF0000"/>
                </a:solidFill>
              </a:rPr>
              <a:t>เช่น(  </a:t>
            </a:r>
            <a:r>
              <a:rPr lang="en-US" sz="3600" b="1" dirty="0" smtClean="0">
                <a:solidFill>
                  <a:srgbClr val="FF0000"/>
                </a:solidFill>
              </a:rPr>
              <a:t>F171 +Z716,F712+Z716</a:t>
            </a:r>
            <a:r>
              <a:rPr lang="th-TH" sz="3600" b="1" dirty="0" smtClean="0">
                <a:solidFill>
                  <a:srgbClr val="FF0000"/>
                </a:solidFill>
              </a:rPr>
              <a:t>)</a:t>
            </a:r>
            <a:endParaRPr lang="th-TH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4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683568" y="188640"/>
            <a:ext cx="7704856" cy="122413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รหัสการวินิจฉัยและการบริการ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061048"/>
          </a:xfrm>
        </p:spPr>
        <p:txBody>
          <a:bodyPr>
            <a:normAutofit fontScale="92500"/>
          </a:bodyPr>
          <a:lstStyle/>
          <a:p>
            <a:r>
              <a:rPr lang="en-US" sz="3600" b="1" dirty="0" smtClean="0">
                <a:cs typeface="+mj-cs"/>
              </a:rPr>
              <a:t>Z716 </a:t>
            </a:r>
            <a:r>
              <a:rPr lang="th-TH" sz="3600" b="1" dirty="0" smtClean="0">
                <a:cs typeface="+mj-cs"/>
              </a:rPr>
              <a:t>การบำบัดโดยการให้คำแนะนำและให้คำปรึกษา </a:t>
            </a:r>
            <a:r>
              <a:rPr lang="en-US" sz="3600" b="1" dirty="0" smtClean="0">
                <a:cs typeface="+mj-cs"/>
              </a:rPr>
              <a:t>BA BI</a:t>
            </a:r>
            <a:endParaRPr lang="th-TH" sz="3600" b="1" dirty="0" smtClean="0">
              <a:cs typeface="+mj-cs"/>
            </a:endParaRPr>
          </a:p>
          <a:p>
            <a:endParaRPr lang="th-TH" sz="3600" b="1" dirty="0" smtClean="0">
              <a:cs typeface="+mj-cs"/>
            </a:endParaRPr>
          </a:p>
          <a:p>
            <a:pPr marL="0" indent="0">
              <a:buNone/>
            </a:pPr>
            <a:r>
              <a:rPr lang="en-US" sz="3600" b="1" dirty="0" smtClean="0">
                <a:cs typeface="+mj-cs"/>
              </a:rPr>
              <a:t>   Z 508  </a:t>
            </a:r>
            <a:r>
              <a:rPr lang="th-TH" sz="3600" b="1" dirty="0" smtClean="0">
                <a:cs typeface="+mj-cs"/>
              </a:rPr>
              <a:t>ลงโปรแกรมการบำบัด</a:t>
            </a:r>
            <a:r>
              <a:rPr lang="th-TH" sz="3600" b="1" dirty="0">
                <a:cs typeface="+mj-cs"/>
              </a:rPr>
              <a:t>ฟื้นฟู</a:t>
            </a:r>
            <a:r>
              <a:rPr lang="th-TH" sz="3600" b="1" dirty="0" smtClean="0">
                <a:cs typeface="+mj-cs"/>
              </a:rPr>
              <a:t>ต่อเนื่อง</a:t>
            </a:r>
          </a:p>
          <a:p>
            <a:pPr marL="0" indent="0">
              <a:buNone/>
            </a:pPr>
            <a:r>
              <a:rPr lang="th-TH" sz="3600" b="1" dirty="0">
                <a:cs typeface="+mj-cs"/>
              </a:rPr>
              <a:t> </a:t>
            </a:r>
            <a:r>
              <a:rPr lang="th-TH" sz="3600" b="1" dirty="0" smtClean="0">
                <a:cs typeface="+mj-cs"/>
              </a:rPr>
              <a:t>                   ( </a:t>
            </a:r>
            <a:r>
              <a:rPr lang="en-US" sz="3600" b="1" dirty="0" smtClean="0">
                <a:cs typeface="+mj-cs"/>
              </a:rPr>
              <a:t>7 </a:t>
            </a:r>
            <a:r>
              <a:rPr lang="th-TH" sz="3600" b="1" dirty="0">
                <a:cs typeface="+mj-cs"/>
              </a:rPr>
              <a:t>วัน, </a:t>
            </a:r>
            <a:r>
              <a:rPr lang="en-US" sz="3600" b="1" dirty="0">
                <a:cs typeface="+mj-cs"/>
              </a:rPr>
              <a:t>14 </a:t>
            </a:r>
            <a:r>
              <a:rPr lang="th-TH" sz="3600" b="1" dirty="0">
                <a:cs typeface="+mj-cs"/>
              </a:rPr>
              <a:t>วัน, </a:t>
            </a:r>
            <a:r>
              <a:rPr lang="en-US" sz="3600" b="1" dirty="0" smtClean="0">
                <a:cs typeface="+mj-cs"/>
              </a:rPr>
              <a:t>1,3,6 </a:t>
            </a:r>
            <a:r>
              <a:rPr lang="th-TH" sz="3600" b="1" dirty="0">
                <a:cs typeface="+mj-cs"/>
              </a:rPr>
              <a:t>เดือน</a:t>
            </a:r>
            <a:r>
              <a:rPr lang="th-TH" sz="3600" b="1" dirty="0" smtClean="0">
                <a:cs typeface="+mj-cs"/>
              </a:rPr>
              <a:t>)</a:t>
            </a:r>
          </a:p>
          <a:p>
            <a:endParaRPr lang="th-TH" sz="2000" b="1" dirty="0" smtClean="0">
              <a:cs typeface="+mj-cs"/>
            </a:endParaRPr>
          </a:p>
          <a:p>
            <a:r>
              <a:rPr lang="en-US" sz="3600" b="1" dirty="0" smtClean="0">
                <a:cs typeface="+mj-cs"/>
              </a:rPr>
              <a:t>Z 720  </a:t>
            </a:r>
            <a:r>
              <a:rPr lang="th-TH" sz="3600" b="1" dirty="0" smtClean="0">
                <a:cs typeface="+mj-cs"/>
              </a:rPr>
              <a:t>มีปัญหาเกี่ยวกับการสูบบุหรี่</a:t>
            </a:r>
          </a:p>
          <a:p>
            <a:endParaRPr lang="th-TH" dirty="0" smtClean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6131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วงรี 3"/>
          <p:cNvSpPr/>
          <p:nvPr/>
        </p:nvSpPr>
        <p:spPr>
          <a:xfrm>
            <a:off x="827584" y="188640"/>
            <a:ext cx="3600400" cy="1800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th-TH" b="1" dirty="0" smtClean="0"/>
              <a:t>หัตถการ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  ICD </a:t>
            </a:r>
            <a:r>
              <a:rPr lang="en-US" b="1" dirty="0"/>
              <a:t>9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619672" y="2276872"/>
            <a:ext cx="6336704" cy="367240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cs typeface="+mj-cs"/>
              </a:rPr>
              <a:t>9449  </a:t>
            </a:r>
            <a:r>
              <a:rPr lang="th-TH" sz="3600" b="1" dirty="0" smtClean="0">
                <a:cs typeface="+mj-cs"/>
              </a:rPr>
              <a:t>ให้การบำบัดรายบุคคล</a:t>
            </a:r>
          </a:p>
          <a:p>
            <a:endParaRPr lang="th-TH" sz="3600" b="1" dirty="0" smtClean="0">
              <a:cs typeface="+mj-cs"/>
            </a:endParaRPr>
          </a:p>
          <a:p>
            <a:r>
              <a:rPr lang="en-US" sz="3600" b="1" dirty="0" smtClean="0">
                <a:cs typeface="+mj-cs"/>
              </a:rPr>
              <a:t>9444  </a:t>
            </a:r>
            <a:r>
              <a:rPr lang="th-TH" sz="3600" b="1" dirty="0" smtClean="0">
                <a:cs typeface="+mj-cs"/>
              </a:rPr>
              <a:t>ให้การบำบัดรายกลุ่ม</a:t>
            </a:r>
          </a:p>
          <a:p>
            <a:endParaRPr lang="th-TH" sz="3600" b="1" dirty="0" smtClean="0">
              <a:cs typeface="+mj-cs"/>
            </a:endParaRPr>
          </a:p>
          <a:p>
            <a:r>
              <a:rPr lang="en-US" sz="3600" b="1" dirty="0" smtClean="0">
                <a:cs typeface="+mj-cs"/>
              </a:rPr>
              <a:t>9442  </a:t>
            </a:r>
            <a:r>
              <a:rPr lang="th-TH" sz="3600" b="1" dirty="0" smtClean="0">
                <a:cs typeface="+mj-cs"/>
              </a:rPr>
              <a:t>ครอบครัวบำบัด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6004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หน้าจอ  </a:t>
            </a:r>
            <a:r>
              <a:rPr lang="en-US" sz="4400" b="1" dirty="0" smtClean="0">
                <a:solidFill>
                  <a:schemeClr val="bg1"/>
                </a:solidFill>
              </a:rPr>
              <a:t>One  </a:t>
            </a:r>
            <a:r>
              <a:rPr lang="en-US" sz="4400" b="1" dirty="0">
                <a:solidFill>
                  <a:schemeClr val="bg1"/>
                </a:solidFill>
              </a:rPr>
              <a:t>stop  service</a:t>
            </a:r>
            <a:r>
              <a:rPr lang="th-TH" sz="4400" b="1" dirty="0">
                <a:solidFill>
                  <a:schemeClr val="bg1"/>
                </a:solidFill>
              </a:rPr>
              <a:t/>
            </a:r>
            <a:br>
              <a:rPr lang="th-TH" sz="4400" b="1" dirty="0">
                <a:solidFill>
                  <a:schemeClr val="bg1"/>
                </a:solidFill>
              </a:rPr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/>
          <a:srcRect b="70727"/>
          <a:stretch/>
        </p:blipFill>
        <p:spPr bwMode="auto">
          <a:xfrm>
            <a:off x="284521" y="1487065"/>
            <a:ext cx="8700895" cy="455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สี่เหลี่ยมผืนผ้า 3"/>
          <p:cNvSpPr/>
          <p:nvPr/>
        </p:nvSpPr>
        <p:spPr>
          <a:xfrm>
            <a:off x="434150" y="1834466"/>
            <a:ext cx="864096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วงรี 4"/>
          <p:cNvSpPr/>
          <p:nvPr/>
        </p:nvSpPr>
        <p:spPr>
          <a:xfrm rot="21415209">
            <a:off x="2536586" y="1704299"/>
            <a:ext cx="1296144" cy="10808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7" name="ลูกศรเชื่อมต่อแบบตรง 6"/>
          <p:cNvCxnSpPr/>
          <p:nvPr/>
        </p:nvCxnSpPr>
        <p:spPr>
          <a:xfrm flipV="1">
            <a:off x="3235005" y="2783209"/>
            <a:ext cx="0" cy="9361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ลูกศรเชื่อมต่อแบบตรง 8"/>
          <p:cNvCxnSpPr/>
          <p:nvPr/>
        </p:nvCxnSpPr>
        <p:spPr>
          <a:xfrm flipV="1">
            <a:off x="811152" y="2430274"/>
            <a:ext cx="0" cy="12961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3463" y="2783209"/>
            <a:ext cx="1944216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solidFill>
                  <a:schemeClr val="bg1"/>
                </a:solidFill>
              </a:rPr>
              <a:t>งานผู้ป่วยนอก</a:t>
            </a:r>
            <a:endParaRPr lang="th-TH" sz="18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47864" y="3726418"/>
            <a:ext cx="396044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One  stop  service</a:t>
            </a:r>
            <a:endParaRPr lang="th-TH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68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597" y="836712"/>
            <a:ext cx="812805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สี่เหลี่ยมผืนผ้า 3"/>
          <p:cNvSpPr/>
          <p:nvPr/>
        </p:nvSpPr>
        <p:spPr>
          <a:xfrm>
            <a:off x="539552" y="1700808"/>
            <a:ext cx="252028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2915816" y="1700064"/>
            <a:ext cx="2520280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7" name="ลูกศรเชื่อมต่อแบบตรง 6"/>
          <p:cNvCxnSpPr/>
          <p:nvPr/>
        </p:nvCxnSpPr>
        <p:spPr>
          <a:xfrm flipV="1">
            <a:off x="4355976" y="2430467"/>
            <a:ext cx="0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ลูกศรเชื่อมต่อแบบตรง 8"/>
          <p:cNvCxnSpPr/>
          <p:nvPr/>
        </p:nvCxnSpPr>
        <p:spPr>
          <a:xfrm flipV="1">
            <a:off x="907281" y="1998420"/>
            <a:ext cx="1" cy="7825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63888" y="3501008"/>
            <a:ext cx="2448272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solidFill>
                  <a:schemeClr val="bg1"/>
                </a:solidFill>
              </a:rPr>
              <a:t>ลง</a:t>
            </a:r>
            <a:r>
              <a:rPr lang="en-US" sz="1800" b="1" dirty="0" smtClean="0">
                <a:solidFill>
                  <a:schemeClr val="bg1"/>
                </a:solidFill>
              </a:rPr>
              <a:t> HN </a:t>
            </a:r>
            <a:r>
              <a:rPr lang="th-TH" sz="1800" b="1" dirty="0" smtClean="0">
                <a:solidFill>
                  <a:schemeClr val="bg1"/>
                </a:solidFill>
              </a:rPr>
              <a:t>ผู้ป่วยที่ให้บริการ</a:t>
            </a:r>
            <a:endParaRPr lang="th-TH" sz="18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2924944"/>
            <a:ext cx="1872208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solidFill>
                  <a:schemeClr val="bg1"/>
                </a:solidFill>
              </a:rPr>
              <a:t>ลงส่งตรวจผู้ป่วย</a:t>
            </a:r>
            <a:endParaRPr lang="th-TH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01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458425"/>
            <a:ext cx="8064896" cy="600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วงรี 3"/>
          <p:cNvSpPr/>
          <p:nvPr/>
        </p:nvSpPr>
        <p:spPr>
          <a:xfrm>
            <a:off x="467544" y="692696"/>
            <a:ext cx="1584176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6" name="ลูกศรเชื่อมต่อแบบตรง 5"/>
          <p:cNvCxnSpPr/>
          <p:nvPr/>
        </p:nvCxnSpPr>
        <p:spPr>
          <a:xfrm flipV="1">
            <a:off x="1295903" y="1628800"/>
            <a:ext cx="0" cy="12241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43608" y="2909811"/>
            <a:ext cx="3096344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solidFill>
                  <a:schemeClr val="bg1"/>
                </a:solidFill>
              </a:rPr>
              <a:t>ลง</a:t>
            </a:r>
            <a:r>
              <a:rPr lang="en-US" dirty="0" smtClean="0">
                <a:solidFill>
                  <a:schemeClr val="bg1"/>
                </a:solidFill>
              </a:rPr>
              <a:t>HN </a:t>
            </a:r>
            <a:r>
              <a:rPr lang="th-TH" dirty="0" smtClean="0">
                <a:solidFill>
                  <a:schemeClr val="bg1"/>
                </a:solidFill>
              </a:rPr>
              <a:t>ผู้ป่วย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17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476672"/>
            <a:ext cx="835292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วงรี 3"/>
          <p:cNvSpPr/>
          <p:nvPr/>
        </p:nvSpPr>
        <p:spPr>
          <a:xfrm>
            <a:off x="3635896" y="5417988"/>
            <a:ext cx="1584176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6" name="ลูกศรเชื่อมต่อแบบตรง 5"/>
          <p:cNvCxnSpPr/>
          <p:nvPr/>
        </p:nvCxnSpPr>
        <p:spPr>
          <a:xfrm flipH="1">
            <a:off x="5076056" y="5187424"/>
            <a:ext cx="1008112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56176" y="4864258"/>
            <a:ext cx="1224136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solidFill>
                  <a:schemeClr val="bg1"/>
                </a:solidFill>
              </a:rPr>
              <a:t>งาน</a:t>
            </a:r>
            <a:r>
              <a:rPr lang="th-TH" sz="1800" b="1" dirty="0" err="1" smtClean="0">
                <a:solidFill>
                  <a:schemeClr val="bg1"/>
                </a:solidFill>
              </a:rPr>
              <a:t>อิ่นๆ</a:t>
            </a:r>
            <a:endParaRPr lang="th-TH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24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16632"/>
            <a:ext cx="8215370" cy="658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สี่เหลี่ยมผืนผ้า 3"/>
          <p:cNvSpPr/>
          <p:nvPr/>
        </p:nvSpPr>
        <p:spPr>
          <a:xfrm>
            <a:off x="5675071" y="5265204"/>
            <a:ext cx="648072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6" name="ลูกศรเชื่อมต่อแบบตรง 5"/>
          <p:cNvCxnSpPr/>
          <p:nvPr/>
        </p:nvCxnSpPr>
        <p:spPr>
          <a:xfrm>
            <a:off x="5076056" y="5733256"/>
            <a:ext cx="43204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สี่เหลี่ยมผืนผ้า 6"/>
          <p:cNvSpPr/>
          <p:nvPr/>
        </p:nvSpPr>
        <p:spPr>
          <a:xfrm>
            <a:off x="2279576" y="1278964"/>
            <a:ext cx="1742492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4283968" y="2012890"/>
            <a:ext cx="2016224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solidFill>
                  <a:schemeClr val="bg1"/>
                </a:solidFill>
              </a:rPr>
              <a:t>เลือกเพิ่ม</a:t>
            </a:r>
            <a:endParaRPr lang="th-TH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24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018" y="476672"/>
            <a:ext cx="814393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2948817" y="3717032"/>
            <a:ext cx="3384376" cy="33855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solidFill>
                  <a:schemeClr val="bg1"/>
                </a:solidFill>
              </a:rPr>
              <a:t>เลือกสถานที่ให้บริการ</a:t>
            </a:r>
            <a:endParaRPr lang="th-TH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24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 descr="C:\Users\Administrator\Desktop\S__48332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56895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10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548680"/>
            <a:ext cx="807249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สี่เหลี่ยมผืนผ้า 3"/>
          <p:cNvSpPr/>
          <p:nvPr/>
        </p:nvSpPr>
        <p:spPr>
          <a:xfrm>
            <a:off x="2843808" y="3068960"/>
            <a:ext cx="3816424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6" name="ลูกศรเชื่อมต่อแบบตรง 5"/>
          <p:cNvCxnSpPr/>
          <p:nvPr/>
        </p:nvCxnSpPr>
        <p:spPr>
          <a:xfrm flipV="1">
            <a:off x="3308631" y="3681028"/>
            <a:ext cx="0" cy="6617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71906" y="4394341"/>
            <a:ext cx="2736304" cy="33855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solidFill>
                  <a:schemeClr val="bg1"/>
                </a:solidFill>
              </a:rPr>
              <a:t>       เลือกการให้บริการ</a:t>
            </a:r>
            <a:endParaRPr lang="th-TH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37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46" y="404664"/>
            <a:ext cx="8343110" cy="604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วงรี 3"/>
          <p:cNvSpPr/>
          <p:nvPr/>
        </p:nvSpPr>
        <p:spPr>
          <a:xfrm>
            <a:off x="1979712" y="1580844"/>
            <a:ext cx="3024336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156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476672"/>
            <a:ext cx="8459955" cy="561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สี่เหลี่ยมผืนผ้า 3"/>
          <p:cNvSpPr/>
          <p:nvPr/>
        </p:nvSpPr>
        <p:spPr>
          <a:xfrm>
            <a:off x="2884659" y="2924945"/>
            <a:ext cx="3528392" cy="50405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6" name="ลูกศรเชื่อมต่อแบบตรง 5"/>
          <p:cNvCxnSpPr/>
          <p:nvPr/>
        </p:nvCxnSpPr>
        <p:spPr>
          <a:xfrm flipV="1">
            <a:off x="3419872" y="3429000"/>
            <a:ext cx="360040" cy="53034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54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547664" y="1484784"/>
            <a:ext cx="7499350" cy="4800600"/>
          </a:xfrm>
        </p:spPr>
        <p:txBody>
          <a:bodyPr/>
          <a:lstStyle/>
          <a:p>
            <a:endParaRPr lang="th-TH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76672"/>
            <a:ext cx="7888390" cy="563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สี่เหลี่ยมผืนผ้า 3"/>
          <p:cNvSpPr/>
          <p:nvPr/>
        </p:nvSpPr>
        <p:spPr>
          <a:xfrm>
            <a:off x="2175977" y="1734878"/>
            <a:ext cx="4536504" cy="648072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3131840" y="3645024"/>
            <a:ext cx="2592288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solidFill>
                  <a:schemeClr val="bg1"/>
                </a:solidFill>
              </a:rPr>
              <a:t>การซักประวัติสูบบุหรี่</a:t>
            </a:r>
          </a:p>
          <a:p>
            <a:r>
              <a:rPr lang="th-TH" sz="1800" b="1" dirty="0" smtClean="0">
                <a:solidFill>
                  <a:schemeClr val="bg1"/>
                </a:solidFill>
              </a:rPr>
              <a:t>และการให้คำปรึกษา</a:t>
            </a:r>
            <a:endParaRPr lang="th-TH" sz="1800" b="1" dirty="0">
              <a:solidFill>
                <a:schemeClr val="bg1"/>
              </a:solidFill>
            </a:endParaRPr>
          </a:p>
        </p:txBody>
      </p:sp>
      <p:cxnSp>
        <p:nvCxnSpPr>
          <p:cNvPr id="7" name="ลูกศรเชื่อมต่อแบบตรง 6"/>
          <p:cNvCxnSpPr/>
          <p:nvPr/>
        </p:nvCxnSpPr>
        <p:spPr>
          <a:xfrm flipV="1">
            <a:off x="4572000" y="2389165"/>
            <a:ext cx="0" cy="86409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69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9" y="476672"/>
            <a:ext cx="8463314" cy="5595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สี่เหลี่ยมผืนผ้า 3"/>
          <p:cNvSpPr/>
          <p:nvPr/>
        </p:nvSpPr>
        <p:spPr>
          <a:xfrm>
            <a:off x="531785" y="3870340"/>
            <a:ext cx="5408367" cy="11521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6" name="ลูกศรเชื่อมต่อแบบตรง 5"/>
          <p:cNvCxnSpPr/>
          <p:nvPr/>
        </p:nvCxnSpPr>
        <p:spPr>
          <a:xfrm flipH="1">
            <a:off x="5292080" y="4293096"/>
            <a:ext cx="136815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660232" y="4077072"/>
            <a:ext cx="180020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solidFill>
                  <a:schemeClr val="bg1"/>
                </a:solidFill>
                <a:latin typeface="Agency FB" pitchFamily="34" charset="0"/>
              </a:rPr>
              <a:t>ลง</a:t>
            </a:r>
            <a:r>
              <a:rPr lang="en-US" sz="1800" b="1" dirty="0" smtClean="0">
                <a:solidFill>
                  <a:schemeClr val="bg1"/>
                </a:solidFill>
                <a:latin typeface="Agency FB" pitchFamily="34" charset="0"/>
              </a:rPr>
              <a:t> ICD10</a:t>
            </a:r>
            <a:endParaRPr lang="th-TH" sz="1800" b="1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10" name="วงรี 9"/>
          <p:cNvSpPr/>
          <p:nvPr/>
        </p:nvSpPr>
        <p:spPr>
          <a:xfrm>
            <a:off x="7560332" y="5445224"/>
            <a:ext cx="133214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5508104" y="5459710"/>
            <a:ext cx="1656184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solidFill>
                  <a:schemeClr val="bg1"/>
                </a:solidFill>
              </a:rPr>
              <a:t>กดบันทึก</a:t>
            </a:r>
            <a:endParaRPr lang="th-TH" sz="1800" b="1" dirty="0">
              <a:solidFill>
                <a:schemeClr val="bg1"/>
              </a:solidFill>
            </a:endParaRPr>
          </a:p>
        </p:txBody>
      </p:sp>
      <p:cxnSp>
        <p:nvCxnSpPr>
          <p:cNvPr id="13" name="ลูกศรเชื่อมต่อแบบตรง 12"/>
          <p:cNvCxnSpPr/>
          <p:nvPr/>
        </p:nvCxnSpPr>
        <p:spPr>
          <a:xfrm>
            <a:off x="7164288" y="5805264"/>
            <a:ext cx="86409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29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469970"/>
              </p:ext>
            </p:extLst>
          </p:nvPr>
        </p:nvGraphicFramePr>
        <p:xfrm>
          <a:off x="0" y="1143000"/>
          <a:ext cx="9144000" cy="5715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03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036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รหัส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347" marR="7347" marT="7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คำอธิบาย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347" marR="7347" marT="7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1B501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347" marR="7347" marT="734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ผู้มารับบริการมีพฤติกรรมสูบบุหรี่ 1-10 มวนต่อวัน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347" marR="7347" marT="734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1B502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347" marR="7347" marT="734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ผู้มารับบริการมีพฤติกรรมสูบบุหรี่ 11-19 มวนต่อวัน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347" marR="7347" marT="734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1B503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347" marR="7347" marT="734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ผู้มารับบริการมีพฤติกรรมสูบบุหรี่ 20 มวนขึ้นไปต่อวัน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347" marR="7347" marT="734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1B504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347" marR="7347" marT="7347" marB="0" anchor="b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ผู้มารับบริการมีพฤติกรรมสูบบุหรี่มวนแรกหลังตื่นนอน น้อยกว่า 30 นาที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347" marR="7347" marT="7347" marB="0" anchor="b"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1B505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347" marR="7347" marT="7347" marB="0" anchor="b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ผู้มารับบริการมีพฤติกรรมสูบบุหรี่มวนแรกหลังตื่นนอน มากกว่า 30 นาที แต่น้อยกว่า 1 ชั่วโมง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347" marR="7347" marT="7347" marB="0" anchor="b"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1B506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347" marR="7347" marT="7347" marB="0" anchor="b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ผู้มารับบริการมีพฤติกรรมสูบบุหรี่มวนแรกหลังตื่นนอน 1 ชั่วโมง หรือมากกว่า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347" marR="7347" marT="7347" marB="0" anchor="b"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1B509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347" marR="7347" marT="7347" marB="0" anchor="b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ผู้มารับบริการมีพฤติกรรมสูบบุหรี่ ไม่ระบุรายละเอียด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347" marR="7347" marT="7347" marB="0" anchor="b"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1B51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347" marR="7347" marT="7347" marB="0" anchor="b"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ผู้มารับบริการมีพฤติกรรมเคยสูบบุหรี่แต่เลิกแล้ว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347" marR="7347" marT="7347" marB="0" anchor="b"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1B52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347" marR="7347" marT="734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ผู้มารับบริการมีพฤติกรรมไม่เคยสูบบุหรี่</a:t>
                      </a:r>
                      <a:endParaRPr lang="th-TH" sz="18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347" marR="7347" marT="7347" marB="0" anchor="b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th-TH" sz="6000" b="1" dirty="0"/>
              <a:t>สอบถามประวัติการสูบ</a:t>
            </a:r>
            <a:br>
              <a:rPr lang="th-TH" sz="6000" b="1" dirty="0"/>
            </a:br>
            <a:r>
              <a:rPr lang="th-TH" sz="2700" b="1" dirty="0"/>
              <a:t>(</a:t>
            </a:r>
            <a:r>
              <a:rPr lang="th-TH" sz="2700" dirty="0"/>
              <a:t>การคัดกรองบุหรี่ใน </a:t>
            </a:r>
            <a:r>
              <a:rPr lang="en-US" sz="2700" dirty="0" err="1"/>
              <a:t>spacialPP</a:t>
            </a:r>
            <a:r>
              <a:rPr lang="th-TH" sz="27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4383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023174"/>
              </p:ext>
            </p:extLst>
          </p:nvPr>
        </p:nvGraphicFramePr>
        <p:xfrm>
          <a:off x="0" y="1844824"/>
          <a:ext cx="9144000" cy="38698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96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243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1951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6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รหัส</a:t>
                      </a:r>
                      <a:endParaRPr lang="th-TH" sz="3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347" marR="7347" marT="7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6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คำอธิบาย</a:t>
                      </a:r>
                      <a:endParaRPr lang="th-TH" sz="3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347" marR="7347" marT="7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9518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1B530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347" marR="7347" marT="7347" marB="0" anchor="b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6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การให้คำแนะนำผู้ติดบุหรี่แบบสั้น (</a:t>
                      </a:r>
                      <a:r>
                        <a:rPr lang="en-US" sz="36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Brief Advice)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347" marR="7347" marT="7347" marB="0" anchor="b"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9518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1B531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347" marR="7347" marT="7347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6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การให้คำปรึกษาเพื่อการเลิกบุหรี่ (</a:t>
                      </a:r>
                      <a:r>
                        <a:rPr lang="en-US" sz="36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Counseling Advice)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347" marR="7347" marT="7347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9518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1B532</a:t>
                      </a:r>
                      <a:endParaRPr lang="en-US" sz="36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347" marR="7347" marT="7347" marB="0" anchor="b"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36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การให้คำปรึกษาและให้ยาเพื่อเลิกบุหรี่ (</a:t>
                      </a:r>
                      <a:r>
                        <a:rPr lang="en-US" sz="36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Counseling Advice + Medicine)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347" marR="7347" marT="7347" marB="0" anchor="b"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th-TH" sz="4800" b="1" dirty="0" smtClean="0"/>
              <a:t>    การ</a:t>
            </a:r>
            <a:r>
              <a:rPr lang="th-TH" sz="4800" b="1" dirty="0"/>
              <a:t>ให้บริการผู้ที่มารับบริการ</a:t>
            </a:r>
          </a:p>
        </p:txBody>
      </p:sp>
    </p:spTree>
    <p:extLst>
      <p:ext uri="{BB962C8B-B14F-4D97-AF65-F5344CB8AC3E}">
        <p14:creationId xmlns:p14="http://schemas.microsoft.com/office/powerpoint/2010/main" val="422422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5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207767"/>
              </p:ext>
            </p:extLst>
          </p:nvPr>
        </p:nvGraphicFramePr>
        <p:xfrm>
          <a:off x="1" y="1052732"/>
          <a:ext cx="9162390" cy="65504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88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635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1223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รหัส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347" marR="7347" marT="7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4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คำอธิบาย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347" marR="7347" marT="7347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223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1B540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347" marR="7347" marT="734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การติดตามผู้ติดบุหรี่ ระยะเวลา 1 เดือน ผลยังสูบอยู่ปริมาณ/จำนวนมวน เท่าเดิม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347" marR="7347" marT="734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223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1B541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347" marR="7347" marT="734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การติดตามผู้ติดบุหรี่ ระยะเวลา 1 เดือน ผลลดปริมาณ/จำนวนมวนที่สูบลงได้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347" marR="7347" marT="734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223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1B542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347" marR="7347" marT="734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การติดตามผู้ติดบุหรี่ ระยะเวลา 1 เดือน ผลไม่สูบแล้ว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347" marR="7347" marT="7347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223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1B550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347" marR="7347" marT="7347" marB="0" anchor="b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การติดตามผู้ติดบุหรี่ ระยะเวลา 3 เดือน ผลยังสูบบุหรี่อยู่ปริมาณ/จำนวนมวนเท่าเดิม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347" marR="7347" marT="7347" marB="0" anchor="b"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223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1B551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347" marR="7347" marT="7347" marB="0" anchor="b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การติดตามผู้ติดบุหรี่ ระยะเวลา 3 เดือน ผลลดปริมาณ/จำนวนมวนที่สูบลงได้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347" marR="7347" marT="7347" marB="0" anchor="b"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053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1B552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347" marR="7347" marT="7347" marB="0" anchor="b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การติดตามผู้ติดบุหรี่ ระยะเวลา 3 เดือน ผลไม่สูบแล้ว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347" marR="7347" marT="7347" marB="0" anchor="b"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223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1B560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347" marR="7347" marT="7347" marB="0" anchor="b"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การติดตามผู้ติดบุหรี่ ระยะเวลา 6 เดือน ผลยังสูบบุหรี่อยู่ปริมาณ/จำนวนมวนเท่าเดิม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347" marR="7347" marT="7347" marB="0" anchor="b"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1223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1B561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347" marR="7347" marT="7347" marB="0" anchor="b"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การติดตามผู้ติดบุหรี่ ระยะเวลา 6 เดือน ผลลดปริมาณ/จำนวนมวนที่สูบลงได้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347" marR="7347" marT="7347" marB="0" anchor="b"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1223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1B562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347" marR="7347" marT="7347" marB="0" anchor="b"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การติดตามผู้ติดบุหรี่ ระยะเวลา 6 เดือน ผลไม่สูบแล้ว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7347" marR="7347" marT="7347" marB="0" anchor="b">
                    <a:solidFill>
                      <a:srgbClr val="FF66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th-TH" sz="6000" b="1" dirty="0" smtClean="0"/>
              <a:t>           การ</a:t>
            </a:r>
            <a:r>
              <a:rPr lang="th-TH" sz="6000" b="1" dirty="0"/>
              <a:t>ติดตาม</a:t>
            </a:r>
          </a:p>
        </p:txBody>
      </p:sp>
    </p:spTree>
    <p:extLst>
      <p:ext uri="{BB962C8B-B14F-4D97-AF65-F5344CB8AC3E}">
        <p14:creationId xmlns:p14="http://schemas.microsoft.com/office/powerpoint/2010/main" val="280578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424936" cy="1584176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b="1" dirty="0"/>
              <a:t>การบันทึกการบำบัดบุหรี่</a:t>
            </a:r>
            <a:r>
              <a:rPr lang="th-TH" b="1" dirty="0" smtClean="0"/>
              <a:t>ใน</a:t>
            </a:r>
            <a:br>
              <a:rPr lang="th-TH" b="1" dirty="0" smtClean="0"/>
            </a:br>
            <a:r>
              <a:rPr lang="th-TH" b="1" dirty="0"/>
              <a:t> </a:t>
            </a:r>
            <a:r>
              <a:rPr lang="th-TH" b="1" dirty="0" smtClean="0"/>
              <a:t>   คลินิก</a:t>
            </a:r>
            <a:r>
              <a:rPr lang="th-TH" b="1" dirty="0"/>
              <a:t>อด</a:t>
            </a:r>
            <a:r>
              <a:rPr lang="th-TH" b="1" dirty="0" smtClean="0"/>
              <a:t>บุหรี่และโรคเรื้อรัง </a:t>
            </a:r>
            <a:r>
              <a:rPr lang="en-US" b="1" dirty="0" smtClean="0"/>
              <a:t>,</a:t>
            </a:r>
            <a:r>
              <a:rPr lang="th-TH" b="1" dirty="0" smtClean="0"/>
              <a:t>โรคทั่วไป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1988840"/>
            <a:ext cx="8424936" cy="4464496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sz="3600" b="1" dirty="0"/>
              <a:t>โดยใช้รหัส </a:t>
            </a:r>
            <a:r>
              <a:rPr lang="en-US" sz="3600" b="1" dirty="0" smtClean="0"/>
              <a:t>ICD </a:t>
            </a:r>
            <a:r>
              <a:rPr lang="en-US" sz="3600" b="1" dirty="0"/>
              <a:t>10</a:t>
            </a:r>
          </a:p>
          <a:p>
            <a:pPr marL="0" indent="0">
              <a:buNone/>
            </a:pPr>
            <a:r>
              <a:rPr lang="th-TH" sz="3600" b="1" dirty="0" smtClean="0">
                <a:solidFill>
                  <a:srgbClr val="FF0000"/>
                </a:solidFill>
              </a:rPr>
              <a:t>  การ</a:t>
            </a:r>
            <a:r>
              <a:rPr lang="th-TH" sz="3600" b="1" dirty="0">
                <a:solidFill>
                  <a:srgbClr val="FF0000"/>
                </a:solidFill>
              </a:rPr>
              <a:t>บำบัดต่อเนื่อง </a:t>
            </a:r>
            <a:endParaRPr lang="th-TH" sz="3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=</a:t>
            </a:r>
            <a:r>
              <a:rPr lang="th-TH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Z 716+</a:t>
            </a:r>
            <a:r>
              <a:rPr lang="th-TH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Z</a:t>
            </a:r>
            <a:r>
              <a:rPr lang="th-TH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508</a:t>
            </a:r>
            <a:endParaRPr lang="en-US" sz="3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= F17.2 or</a:t>
            </a:r>
            <a:r>
              <a:rPr lang="en-US" sz="3600" b="1" dirty="0">
                <a:solidFill>
                  <a:srgbClr val="FF0000"/>
                </a:solidFill>
              </a:rPr>
              <a:t> F17.26 + </a:t>
            </a:r>
            <a:r>
              <a:rPr lang="en-US" sz="3600" b="1" dirty="0" smtClean="0">
                <a:solidFill>
                  <a:srgbClr val="FF0000"/>
                </a:solidFill>
              </a:rPr>
              <a:t>Z716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+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Z508</a:t>
            </a:r>
            <a:endParaRPr lang="th-TH" sz="3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h-TH" sz="3600" b="1" dirty="0" smtClean="0">
                <a:solidFill>
                  <a:srgbClr val="00B0F0"/>
                </a:solidFill>
              </a:rPr>
              <a:t>  การให้รหัสเมื่อมีโรคร่วม</a:t>
            </a:r>
            <a:endParaRPr lang="en-US" sz="3600" b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B0F0"/>
                </a:solidFill>
              </a:rPr>
              <a:t>= </a:t>
            </a:r>
            <a:r>
              <a:rPr lang="th-TH" sz="3600" b="1" dirty="0" smtClean="0">
                <a:solidFill>
                  <a:srgbClr val="00B0F0"/>
                </a:solidFill>
              </a:rPr>
              <a:t>โรคที่มาพบแพทย์</a:t>
            </a:r>
            <a:r>
              <a:rPr lang="en-US" sz="3600" b="1" dirty="0">
                <a:solidFill>
                  <a:srgbClr val="00B0F0"/>
                </a:solidFill>
              </a:rPr>
              <a:t> +</a:t>
            </a:r>
            <a:r>
              <a:rPr lang="en-US" sz="3600" b="1" dirty="0" smtClean="0">
                <a:solidFill>
                  <a:srgbClr val="00B0F0"/>
                </a:solidFill>
              </a:rPr>
              <a:t> </a:t>
            </a:r>
            <a:r>
              <a:rPr lang="en-US" sz="3600" b="1" dirty="0">
                <a:solidFill>
                  <a:srgbClr val="00B0F0"/>
                </a:solidFill>
              </a:rPr>
              <a:t>F17.2 or F17.26 + Z716 </a:t>
            </a:r>
            <a:r>
              <a:rPr lang="en-US" sz="3600" b="1" dirty="0">
                <a:solidFill>
                  <a:srgbClr val="FF0000"/>
                </a:solidFill>
              </a:rPr>
              <a:t>+ Z508</a:t>
            </a:r>
            <a:endParaRPr lang="th-TH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31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Administrator\Desktop\S__48332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96944" cy="621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76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 descr="C:\Users\Administrator\Desktop\S__48333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848872" cy="590465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89129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38" name="Picture 2" descr="C:\Users\Administrator\Desktop\S__483333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43708" y="-207405"/>
            <a:ext cx="5544617" cy="734481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07402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 descr="C:\Users\Administrator\Desktop\S__483333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5" b="23265"/>
          <a:stretch/>
        </p:blipFill>
        <p:spPr bwMode="auto">
          <a:xfrm>
            <a:off x="755576" y="692726"/>
            <a:ext cx="7776864" cy="540056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99645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4146426" cy="1143000"/>
          </a:xfrm>
        </p:spPr>
        <p:txBody>
          <a:bodyPr>
            <a:normAutofit fontScale="90000"/>
          </a:bodyPr>
          <a:lstStyle/>
          <a:p>
            <a:r>
              <a:rPr lang="th-TH" b="1" dirty="0" smtClean="0"/>
              <a:t>เยี่ยมเสริมพลังทีม</a:t>
            </a:r>
            <a:endParaRPr lang="en-GB" b="1" dirty="0"/>
          </a:p>
        </p:txBody>
      </p:sp>
      <p:pic>
        <p:nvPicPr>
          <p:cNvPr id="10242" name="Picture 2" descr="C:\Users\Administrator\Desktop\S__48332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2944"/>
            <a:ext cx="4152462" cy="4922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dministrator\Desktop\S__4833288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4" y="1988840"/>
            <a:ext cx="3759200" cy="4259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23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 descr="C:\Users\Administrator\Desktop\S__6771507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2" r="-92" b="14566"/>
          <a:stretch/>
        </p:blipFill>
        <p:spPr bwMode="auto">
          <a:xfrm>
            <a:off x="467543" y="332656"/>
            <a:ext cx="8288529" cy="6120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71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778098"/>
          </a:xfrm>
        </p:spPr>
        <p:txBody>
          <a:bodyPr>
            <a:normAutofit fontScale="90000"/>
          </a:bodyPr>
          <a:lstStyle/>
          <a:p>
            <a:r>
              <a:rPr lang="th-TH" sz="4400" b="1" dirty="0" smtClean="0">
                <a:solidFill>
                  <a:srgbClr val="FF0000"/>
                </a:solidFill>
                <a:latin typeface="4805_KwangMD_Melt" pitchFamily="2" charset="0"/>
                <a:cs typeface="4805_KwangMD_Melt" pitchFamily="2" charset="0"/>
              </a:rPr>
              <a:t>              </a:t>
            </a:r>
            <a:br>
              <a:rPr lang="th-TH" sz="4400" b="1" dirty="0" smtClean="0">
                <a:solidFill>
                  <a:srgbClr val="FF0000"/>
                </a:solidFill>
                <a:latin typeface="4805_KwangMD_Melt" pitchFamily="2" charset="0"/>
                <a:cs typeface="4805_KwangMD_Melt" pitchFamily="2" charset="0"/>
              </a:rPr>
            </a:br>
            <a:r>
              <a:rPr lang="th-TH" sz="4400" b="1" dirty="0">
                <a:solidFill>
                  <a:srgbClr val="FF0000"/>
                </a:solidFill>
                <a:latin typeface="4805_KwangMD_Melt" pitchFamily="2" charset="0"/>
                <a:cs typeface="4805_KwangMD_Melt" pitchFamily="2" charset="0"/>
              </a:rPr>
              <a:t> </a:t>
            </a:r>
            <a:r>
              <a:rPr lang="th-TH" sz="4400" b="1" dirty="0" smtClean="0">
                <a:solidFill>
                  <a:srgbClr val="FF0000"/>
                </a:solidFill>
                <a:latin typeface="4805_KwangMD_Melt" pitchFamily="2" charset="0"/>
                <a:cs typeface="4805_KwangMD_Melt" pitchFamily="2" charset="0"/>
              </a:rPr>
              <a:t>             ขอบคุณค่ะ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Administrator\Desktop\S__483329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47800"/>
            <a:ext cx="6264696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40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C:\Users\Administrator\Desktop\S__483328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568952" cy="584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89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 descr="C:\Users\Administrator\Desktop\S__48332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032448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099" name="Picture 3" descr="C:\Users\Administrator\Desktop\S__4833299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656"/>
            <a:ext cx="4176464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Rectangle 2"/>
          <p:cNvSpPr/>
          <p:nvPr/>
        </p:nvSpPr>
        <p:spPr>
          <a:xfrm>
            <a:off x="899592" y="3167390"/>
            <a:ext cx="73803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7200" b="1" dirty="0">
                <a:solidFill>
                  <a:srgbClr val="FF0000"/>
                </a:solidFill>
                <a:latin typeface="4805_KwangMD_Melt" pitchFamily="2" charset="0"/>
                <a:cs typeface="4805_KwangMD_Melt" pitchFamily="2" charset="0"/>
              </a:rPr>
              <a:t>รพ</a:t>
            </a:r>
            <a:r>
              <a:rPr lang="th-TH" sz="7200" b="1" dirty="0" smtClean="0">
                <a:solidFill>
                  <a:srgbClr val="FF0000"/>
                </a:solidFill>
                <a:latin typeface="4805_KwangMD_Melt" pitchFamily="2" charset="0"/>
                <a:cs typeface="4805_KwangMD_Melt" pitchFamily="2" charset="0"/>
              </a:rPr>
              <a:t>สต</a:t>
            </a:r>
            <a:r>
              <a:rPr lang="en-US" sz="7200" b="1" dirty="0" smtClean="0">
                <a:solidFill>
                  <a:srgbClr val="FF0000"/>
                </a:solidFill>
                <a:latin typeface="4805_KwangMD_Melt" pitchFamily="2" charset="0"/>
                <a:cs typeface="4805_KwangMD_Melt" pitchFamily="2" charset="0"/>
              </a:rPr>
              <a:t>.</a:t>
            </a:r>
            <a:r>
              <a:rPr lang="th-TH" sz="7200" b="1" dirty="0" smtClean="0">
                <a:solidFill>
                  <a:srgbClr val="FF0000"/>
                </a:solidFill>
                <a:latin typeface="4805_KwangMD_Melt" pitchFamily="2" charset="0"/>
                <a:cs typeface="4805_KwangMD_Melt" pitchFamily="2" charset="0"/>
              </a:rPr>
              <a:t>         รพช</a:t>
            </a:r>
            <a:r>
              <a:rPr lang="en-US" sz="7200" b="1" dirty="0" smtClean="0">
                <a:solidFill>
                  <a:srgbClr val="FF0000"/>
                </a:solidFill>
                <a:latin typeface="4805_KwangMD_Melt" pitchFamily="2" charset="0"/>
                <a:cs typeface="4805_KwangMD_Melt" pitchFamily="2" charset="0"/>
              </a:rPr>
              <a:t>.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28797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th-TH" sz="6600" b="1" dirty="0"/>
              <a:t>ทำไมต้องคัดกรองบุหรี่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h-TH" sz="4800" dirty="0">
                <a:cs typeface="+mj-cs"/>
              </a:rPr>
              <a:t>นำไปสู่</a:t>
            </a:r>
          </a:p>
          <a:p>
            <a:pPr marL="0" indent="0">
              <a:buNone/>
            </a:pPr>
            <a:r>
              <a:rPr lang="th-TH" sz="4800" dirty="0">
                <a:cs typeface="+mj-cs"/>
              </a:rPr>
              <a:t> </a:t>
            </a:r>
            <a:r>
              <a:rPr lang="th-TH" sz="4800" dirty="0" smtClean="0">
                <a:cs typeface="+mj-cs"/>
              </a:rPr>
              <a:t>การบำบัด</a:t>
            </a:r>
            <a:r>
              <a:rPr lang="en-US" sz="4800" dirty="0" smtClean="0">
                <a:cs typeface="+mj-cs"/>
              </a:rPr>
              <a:t> </a:t>
            </a:r>
            <a:r>
              <a:rPr lang="th-TH" sz="4800" dirty="0" smtClean="0">
                <a:cs typeface="+mj-cs"/>
              </a:rPr>
              <a:t>ให้ทางเลือกการเลิกบุหรี่</a:t>
            </a:r>
            <a:endParaRPr lang="th-TH" sz="4800" dirty="0">
              <a:cs typeface="+mj-cs"/>
            </a:endParaRPr>
          </a:p>
          <a:p>
            <a:pPr marL="0" indent="0">
              <a:buNone/>
            </a:pPr>
            <a:r>
              <a:rPr lang="th-TH" sz="4800" dirty="0">
                <a:cs typeface="+mj-cs"/>
              </a:rPr>
              <a:t>         </a:t>
            </a:r>
            <a:r>
              <a:rPr lang="th-TH" sz="4800" dirty="0" smtClean="0">
                <a:cs typeface="+mj-cs"/>
              </a:rPr>
              <a:t>  </a:t>
            </a:r>
            <a:r>
              <a:rPr lang="th-TH" sz="4800" dirty="0">
                <a:cs typeface="+mj-cs"/>
              </a:rPr>
              <a:t>การ </a:t>
            </a:r>
            <a:r>
              <a:rPr lang="en-US" sz="4800" dirty="0">
                <a:cs typeface="+mj-cs"/>
              </a:rPr>
              <a:t>DX </a:t>
            </a:r>
            <a:r>
              <a:rPr lang="en-US" sz="4800" dirty="0" smtClean="0">
                <a:cs typeface="+mj-cs"/>
              </a:rPr>
              <a:t>COPD</a:t>
            </a:r>
            <a:r>
              <a:rPr lang="th-TH" sz="4800" dirty="0" smtClean="0">
                <a:cs typeface="+mj-cs"/>
              </a:rPr>
              <a:t> </a:t>
            </a:r>
            <a:r>
              <a:rPr lang="en-US" sz="4800" dirty="0" smtClean="0">
                <a:cs typeface="+mj-cs"/>
              </a:rPr>
              <a:t>Asthma </a:t>
            </a:r>
            <a:endParaRPr lang="en-US" sz="4800" dirty="0">
              <a:cs typeface="+mj-cs"/>
            </a:endParaRPr>
          </a:p>
          <a:p>
            <a:pPr marL="0" indent="0">
              <a:buNone/>
            </a:pPr>
            <a:r>
              <a:rPr lang="th-TH" sz="4800" dirty="0">
                <a:cs typeface="+mj-cs"/>
              </a:rPr>
              <a:t>          การคัดกรอง </a:t>
            </a:r>
            <a:r>
              <a:rPr lang="en-US" sz="4800" dirty="0">
                <a:cs typeface="+mj-cs"/>
              </a:rPr>
              <a:t>CVD Risk </a:t>
            </a:r>
            <a:endParaRPr lang="th-TH" sz="4800" dirty="0">
              <a:cs typeface="+mj-cs"/>
            </a:endParaRPr>
          </a:p>
          <a:p>
            <a:pPr marL="0" indent="0">
              <a:buNone/>
            </a:pPr>
            <a:r>
              <a:rPr lang="th-TH" sz="4800" dirty="0">
                <a:cs typeface="+mj-cs"/>
              </a:rPr>
              <a:t>           ในผู้ป่วยโรคเรื้อรัง</a:t>
            </a:r>
          </a:p>
        </p:txBody>
      </p:sp>
      <p:sp>
        <p:nvSpPr>
          <p:cNvPr id="4" name="ลูกศรขวา 3"/>
          <p:cNvSpPr/>
          <p:nvPr/>
        </p:nvSpPr>
        <p:spPr>
          <a:xfrm>
            <a:off x="639634" y="2378869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ลูกศรขวา 4"/>
          <p:cNvSpPr/>
          <p:nvPr/>
        </p:nvSpPr>
        <p:spPr>
          <a:xfrm>
            <a:off x="2191869" y="3897796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ขวา 5"/>
          <p:cNvSpPr/>
          <p:nvPr/>
        </p:nvSpPr>
        <p:spPr>
          <a:xfrm>
            <a:off x="2195736" y="3153277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5519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</a:t>
            </a:r>
            <a:r>
              <a:rPr lang="th-TH" dirty="0" smtClean="0"/>
              <a:t>หน้าจอระบบ </a:t>
            </a:r>
            <a:r>
              <a:rPr lang="en-US" sz="4400" b="1" dirty="0">
                <a:solidFill>
                  <a:schemeClr val="bg1"/>
                </a:solidFill>
              </a:rPr>
              <a:t>HOS_XP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Administrator\Desktop\S__483328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5" t="3578" r="1475" b="62256"/>
          <a:stretch/>
        </p:blipFill>
        <p:spPr bwMode="auto">
          <a:xfrm>
            <a:off x="569625" y="1412776"/>
            <a:ext cx="789080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7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520" y="188640"/>
            <a:ext cx="864096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วงรี 2"/>
          <p:cNvSpPr/>
          <p:nvPr/>
        </p:nvSpPr>
        <p:spPr>
          <a:xfrm>
            <a:off x="744332" y="1340768"/>
            <a:ext cx="1584176" cy="12241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5" name="ลูกศรเชื่อมต่อแบบตรง 4"/>
          <p:cNvCxnSpPr/>
          <p:nvPr/>
        </p:nvCxnSpPr>
        <p:spPr>
          <a:xfrm flipV="1">
            <a:off x="968130" y="1937409"/>
            <a:ext cx="0" cy="17076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ลูกศรเชื่อมต่อแบบตรง 6"/>
          <p:cNvCxnSpPr/>
          <p:nvPr/>
        </p:nvCxnSpPr>
        <p:spPr>
          <a:xfrm flipH="1" flipV="1">
            <a:off x="1403648" y="1772816"/>
            <a:ext cx="1406428" cy="9232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68130" y="3645024"/>
            <a:ext cx="3027806" cy="52322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</a:rPr>
              <a:t> บันทึกการส่งตรวจ</a:t>
            </a:r>
            <a:endParaRPr lang="th-TH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15816" y="2465148"/>
            <a:ext cx="3672408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</a:rPr>
              <a:t>ระบบผู้ป่วยนอก</a:t>
            </a:r>
            <a:endParaRPr lang="th-TH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18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จุดที่สุด">
  <a:themeElements>
    <a:clrScheme name="จุดที่สุด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อุดมสมบูรณ์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ไหลเวียน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1231</TotalTime>
  <Words>754</Words>
  <Application>Microsoft Office PowerPoint</Application>
  <PresentationFormat>นำเสนอทางหน้าจอ (4:3)</PresentationFormat>
  <Paragraphs>147</Paragraphs>
  <Slides>45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45</vt:i4>
      </vt:variant>
    </vt:vector>
  </HeadingPairs>
  <TitlesOfParts>
    <vt:vector size="46" baseType="lpstr">
      <vt:lpstr>จุดที่สุด</vt:lpstr>
      <vt:lpstr>  การลงรหัสโรค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ทำไมต้องคัดกรองบุหรี่</vt:lpstr>
      <vt:lpstr>     หน้าจอระบบ HOS_XP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ผู้ป่วยใน</vt:lpstr>
      <vt:lpstr>งานนำเสนอ PowerPoint</vt:lpstr>
      <vt:lpstr>งานนำเสนอ PowerPoint</vt:lpstr>
      <vt:lpstr>งานนำเสนอ PowerPoint</vt:lpstr>
      <vt:lpstr>  รหัสการวินิจฉัยและการบริการ</vt:lpstr>
      <vt:lpstr>รหัสการวินิจฉัยและการบริการ</vt:lpstr>
      <vt:lpstr> หัตถการ    ICD 9</vt:lpstr>
      <vt:lpstr>หน้าจอ  One  stop  service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สอบถามประวัติการสูบ (การคัดกรองบุหรี่ใน spacialPP)</vt:lpstr>
      <vt:lpstr>    การให้บริการผู้ที่มารับบริการ</vt:lpstr>
      <vt:lpstr>งานนำเสนอ PowerPoint</vt:lpstr>
      <vt:lpstr>           การติดตาม</vt:lpstr>
      <vt:lpstr>การบันทึกการบำบัดบุหรี่ใน     คลินิกอดบุหรี่และโรคเรื้อรัง ,โรคทั่วไป</vt:lpstr>
      <vt:lpstr>งานนำเสนอ PowerPoint</vt:lpstr>
      <vt:lpstr>งานนำเสนอ PowerPoint</vt:lpstr>
      <vt:lpstr>งานนำเสนอ PowerPoint</vt:lpstr>
      <vt:lpstr>เยี่ยมเสริมพลังทีม</vt:lpstr>
      <vt:lpstr>งานนำเสนอ PowerPoint</vt:lpstr>
      <vt:lpstr>                             ขอบคุณค่ะ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เทคนิคการปฏิเสธ</dc:title>
  <dc:creator>USER</dc:creator>
  <cp:lastModifiedBy>HP</cp:lastModifiedBy>
  <cp:revision>157</cp:revision>
  <dcterms:created xsi:type="dcterms:W3CDTF">2010-05-26T03:53:52Z</dcterms:created>
  <dcterms:modified xsi:type="dcterms:W3CDTF">2017-09-08T01:46:42Z</dcterms:modified>
</cp:coreProperties>
</file>